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sldIdLst>
    <p:sldId id="256" r:id="rId2"/>
    <p:sldId id="287" r:id="rId3"/>
    <p:sldId id="262" r:id="rId4"/>
    <p:sldId id="276" r:id="rId5"/>
    <p:sldId id="275" r:id="rId6"/>
    <p:sldId id="277" r:id="rId7"/>
    <p:sldId id="278" r:id="rId8"/>
    <p:sldId id="279" r:id="rId9"/>
    <p:sldId id="280" r:id="rId10"/>
    <p:sldId id="281" r:id="rId11"/>
    <p:sldId id="282" r:id="rId12"/>
    <p:sldId id="284" r:id="rId13"/>
    <p:sldId id="286" r:id="rId14"/>
    <p:sldId id="285" r:id="rId15"/>
    <p:sldId id="291" r:id="rId16"/>
    <p:sldId id="288" r:id="rId17"/>
    <p:sldId id="289" r:id="rId18"/>
    <p:sldId id="290" r:id="rId19"/>
    <p:sldId id="293" r:id="rId20"/>
    <p:sldId id="294" r:id="rId21"/>
    <p:sldId id="295" r:id="rId22"/>
    <p:sldId id="296" r:id="rId23"/>
    <p:sldId id="297" r:id="rId24"/>
    <p:sldId id="299" r:id="rId25"/>
    <p:sldId id="298" r:id="rId26"/>
    <p:sldId id="274" r:id="rId27"/>
    <p:sldId id="261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6060"/>
    <a:srgbClr val="4B62E4"/>
    <a:srgbClr val="5C4BBE"/>
    <a:srgbClr val="01B3FD"/>
    <a:srgbClr val="6B79E8"/>
    <a:srgbClr val="6BAEE6"/>
    <a:srgbClr val="F2720E"/>
    <a:srgbClr val="FF9D13"/>
    <a:srgbClr val="6B75E8"/>
    <a:srgbClr val="6BB2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5" autoAdjust="0"/>
    <p:restoredTop sz="93203" autoAdjust="0"/>
  </p:normalViewPr>
  <p:slideViewPr>
    <p:cSldViewPr snapToGrid="0">
      <p:cViewPr varScale="1">
        <p:scale>
          <a:sx n="156" d="100"/>
          <a:sy n="156" d="100"/>
        </p:scale>
        <p:origin x="26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3302" y="9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2020/11/2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654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473159" y="3627120"/>
            <a:ext cx="9513088" cy="558799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30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SPEAKER NAME AND TITLE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1473159" y="2771794"/>
            <a:ext cx="9513088" cy="779126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spc="30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3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j-ea"/>
                <a:cs typeface="+mn-cs"/>
              </a:rPr>
              <a:t>SPEECH THEME HERE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j-ea"/>
              <a:cs typeface="+mn-cs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8454887" y="5486400"/>
            <a:ext cx="3048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i="0" dirty="0">
                <a:solidFill>
                  <a:srgbClr val="606060"/>
                </a:solidFill>
                <a:latin typeface="Apple Color Emoji" charset="0"/>
                <a:ea typeface="Apple Color Emoji" charset="0"/>
                <a:cs typeface="Apple Color Emoji" charset="0"/>
              </a:rPr>
              <a:t>https://</a:t>
            </a:r>
            <a:r>
              <a:rPr lang="en-US" altLang="zh-CN" sz="1400" b="1" i="0" dirty="0" err="1">
                <a:solidFill>
                  <a:srgbClr val="606060"/>
                </a:solidFill>
                <a:latin typeface="Apple Color Emoji" charset="0"/>
                <a:ea typeface="Apple Color Emoji" charset="0"/>
                <a:cs typeface="Apple Color Emoji" charset="0"/>
              </a:rPr>
              <a:t>cn.greenplum.org</a:t>
            </a:r>
            <a:endParaRPr lang="en-US" sz="1400" b="1" i="0" dirty="0">
              <a:solidFill>
                <a:srgbClr val="606060"/>
              </a:solidFill>
              <a:latin typeface="Apple Color Emoji" charset="0"/>
              <a:ea typeface="Apple Color Emoji" charset="0"/>
              <a:cs typeface="Apple Color Emoj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1832721" y="3997521"/>
            <a:ext cx="5419185" cy="895350"/>
          </a:xfrm>
        </p:spPr>
        <p:txBody>
          <a:bodyPr anchor="b">
            <a:normAutofit/>
          </a:bodyPr>
          <a:lstStyle>
            <a:lvl1pPr algn="l">
              <a:defRPr sz="3200" b="1" baseline="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Title here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832720" y="4950851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aseline="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Content here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8529" y="968752"/>
            <a:ext cx="10239936" cy="102869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altLang="zh-CN" dirty="0"/>
              <a:t>Title here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008530" y="2186248"/>
            <a:ext cx="10239936" cy="386541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Content here</a:t>
            </a:r>
            <a:endParaRPr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414" y="6104674"/>
            <a:ext cx="1868004" cy="46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8529" y="968752"/>
            <a:ext cx="10239936" cy="102869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altLang="zh-CN" dirty="0"/>
              <a:t>Title here</a:t>
            </a:r>
            <a:endParaRPr lang="zh-CN" altLang="en-US" dirty="0"/>
          </a:p>
        </p:txBody>
      </p:sp>
      <p:sp>
        <p:nvSpPr>
          <p:cNvPr id="5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008530" y="2186248"/>
            <a:ext cx="10239936" cy="386541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Content here</a:t>
            </a:r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414" y="6104674"/>
            <a:ext cx="1868004" cy="46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1042597" y="2636520"/>
            <a:ext cx="5461601" cy="82296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THANKS</a:t>
            </a:r>
            <a:endParaRPr lang="zh-CN" altLang="en-US" dirty="0"/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42596" y="3472928"/>
            <a:ext cx="5461601" cy="528383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800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CONTACT INFORMATION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67" y="185530"/>
            <a:ext cx="1868004" cy="46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9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tags" Target="../tags/tag2.xml"/><Relationship Id="rId7" Type="http://schemas.openxmlformats.org/officeDocument/2006/relationships/oleObject" Target="../embeddings/oleObject1.bin"/><Relationship Id="rId2" Type="http://schemas.openxmlformats.org/officeDocument/2006/relationships/vmlDrawing" Target="../drawings/vmlDrawing1.vml"/><Relationship Id="rId1" Type="http://schemas.openxmlformats.org/officeDocument/2006/relationships/themeOverride" Target="../theme/themeOverride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eenplum-db/gpdb/blob/master/src/backend/storage/lmgr/lock.c#L75" TargetMode="External"/><Relationship Id="rId2" Type="http://schemas.openxmlformats.org/officeDocument/2006/relationships/hyperlink" Target="https://github.com/greenplum-db/gpdb/blob/master/src/include/storage/lockdefs.h#L34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eenplum-db/gpdb/issues/8919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eenplum-db/gpdb/pull/8565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eenplum-db/gpdb/issues/9449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tags" Target="../tags/tag4.xml"/><Relationship Id="rId7" Type="http://schemas.openxmlformats.org/officeDocument/2006/relationships/image" Target="../media/image7.emf"/><Relationship Id="rId2" Type="http://schemas.openxmlformats.org/officeDocument/2006/relationships/vmlDrawing" Target="../drawings/vmlDrawing2.vml"/><Relationship Id="rId1" Type="http://schemas.openxmlformats.org/officeDocument/2006/relationships/themeOverride" Target="../theme/themeOverride2.xml"/><Relationship Id="rId6" Type="http://schemas.openxmlformats.org/officeDocument/2006/relationships/oleObject" Target="../embeddings/oleObject2.bin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5840861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9" name="think-cell Slide" r:id="rId7" imgW="347" imgH="348" progId="TCLayout.ActiveDocument.1">
                  <p:embed/>
                </p:oleObj>
              </mc:Choice>
              <mc:Fallback>
                <p:oleObj name="think-cell Slide" r:id="rId7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73159" y="2743567"/>
            <a:ext cx="94794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/>
              <a:t>Greenplum</a:t>
            </a:r>
            <a:r>
              <a:rPr lang="zh-CN" altLang="en-US" sz="4400" b="1" dirty="0"/>
              <a:t>的锁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500055" y="3599379"/>
            <a:ext cx="9452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rPr>
              <a:t>吕正华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rPr>
              <a:t>VMware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rPr>
              <a:t>高级软件工程师</a:t>
            </a:r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三种层次的锁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5A3C-80BA-5C4A-912B-2ACE5AF4EA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</a:t>
            </a:r>
            <a:r>
              <a:rPr lang="en-CN" dirty="0"/>
              <a:t>pinlock</a:t>
            </a:r>
            <a:r>
              <a:rPr lang="zh-CN" altLang="en-US" dirty="0"/>
              <a:t>：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保护对共享对象的修改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关键区域较短，不必交出</a:t>
            </a:r>
            <a:r>
              <a:rPr lang="en-US" altLang="zh-CN" dirty="0"/>
              <a:t>CPU</a:t>
            </a:r>
            <a:r>
              <a:rPr lang="zh-CN" altLang="en-US" dirty="0"/>
              <a:t>使用权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err="1"/>
              <a:t>Lwlock</a:t>
            </a:r>
            <a:r>
              <a:rPr lang="zh-CN" altLang="en-US" dirty="0"/>
              <a:t>：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保护共享对象的修改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使用信号量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等候需要交出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Object</a:t>
            </a:r>
            <a:r>
              <a:rPr lang="zh-CN" altLang="en-US" dirty="0"/>
              <a:t> </a:t>
            </a:r>
            <a:r>
              <a:rPr lang="en-US" altLang="zh-CN" dirty="0"/>
              <a:t>Lock</a:t>
            </a:r>
            <a:r>
              <a:rPr lang="zh-CN" altLang="en-US" dirty="0"/>
              <a:t>：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用来保护数据库对象的读写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如表锁，事务锁等</a:t>
            </a:r>
            <a:endParaRPr lang="en-US" altLang="zh-CN" dirty="0"/>
          </a:p>
          <a:p>
            <a:pPr marL="1028666" lvl="1" indent="-342900"/>
            <a:r>
              <a:rPr lang="en-US" dirty="0" err="1"/>
              <a:t>两阶段锁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83318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对象锁的模式和冲突表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F42DB1-BC24-6146-BA91-2727ED683B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08530" y="2073729"/>
            <a:ext cx="10239936" cy="3977937"/>
          </a:xfrm>
        </p:spPr>
        <p:txBody>
          <a:bodyPr/>
          <a:lstStyle/>
          <a:p>
            <a:r>
              <a:rPr lang="en-CN" dirty="0"/>
              <a:t>定义在: </a:t>
            </a:r>
            <a:r>
              <a:rPr lang="en-US" i="1" u="sng" dirty="0">
                <a:hlinkClick r:id="rId2"/>
              </a:rPr>
              <a:t>src/include/storage/lockdefs.h</a:t>
            </a:r>
            <a:r>
              <a:rPr lang="en-US" i="1" u="sng" dirty="0"/>
              <a:t> </a:t>
            </a:r>
            <a:r>
              <a:rPr lang="en-US" dirty="0" err="1"/>
              <a:t>和</a:t>
            </a:r>
            <a:r>
              <a:rPr lang="zh-CN" altLang="en-US" i="1" u="sng" dirty="0"/>
              <a:t> </a:t>
            </a:r>
            <a:r>
              <a:rPr lang="en-US" i="1" u="sng" dirty="0">
                <a:hlinkClick r:id="rId3"/>
              </a:rPr>
              <a:t>src/backend/storage/lmgr/lock.c</a:t>
            </a:r>
            <a:endParaRPr lang="en-CN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EE304E2-76FD-8945-B920-FC017ADEE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529" y="2482930"/>
            <a:ext cx="8335735" cy="3568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4730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8530" y="806334"/>
            <a:ext cx="10239936" cy="1028699"/>
          </a:xfrm>
        </p:spPr>
        <p:txBody>
          <a:bodyPr/>
          <a:lstStyle/>
          <a:p>
            <a:r>
              <a:rPr lang="en-US" dirty="0" err="1"/>
              <a:t>两阶段对象锁模式和生命周期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F42DB1-BC24-6146-BA91-2727ED683B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08530" y="1918608"/>
            <a:ext cx="10239936" cy="3977937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</a:t>
            </a:r>
            <a:r>
              <a:rPr lang="en-CN" dirty="0"/>
              <a:t>elect * from t;</a:t>
            </a:r>
          </a:p>
          <a:p>
            <a:pPr marL="1028666" lvl="1" indent="-342900"/>
            <a:r>
              <a:rPr lang="en-CN" dirty="0"/>
              <a:t>语义分析阶段生成查询树的过程中对要访问的表持锁</a:t>
            </a:r>
            <a:r>
              <a:rPr lang="zh-CN" altLang="en-US" dirty="0"/>
              <a:t>，</a:t>
            </a:r>
            <a:r>
              <a:rPr lang="en-CN" dirty="0"/>
              <a:t>事务结束才会释放表锁</a:t>
            </a:r>
          </a:p>
          <a:p>
            <a:pPr marL="1028666" lvl="1" indent="-342900"/>
            <a:r>
              <a:rPr lang="en-CN" dirty="0"/>
              <a:t>单纯的select对表加最低级别的AccessShareLock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insert into t | delete from t | update t …</a:t>
            </a:r>
          </a:p>
          <a:p>
            <a:pPr marL="1028666" lvl="1" indent="-342900"/>
            <a:r>
              <a:rPr lang="en-US" dirty="0" err="1"/>
              <a:t>DML语句也是在语义分析阶段对目标表持锁</a:t>
            </a:r>
            <a:r>
              <a:rPr lang="zh-CN" altLang="en-US" dirty="0"/>
              <a:t>，</a:t>
            </a:r>
            <a:r>
              <a:rPr lang="en-US" dirty="0" err="1"/>
              <a:t>事务结束才会释放</a:t>
            </a:r>
            <a:endParaRPr lang="en-US" dirty="0"/>
          </a:p>
          <a:p>
            <a:pPr marL="1028666" lvl="1" indent="-342900"/>
            <a:r>
              <a:rPr lang="en-US" dirty="0" err="1"/>
              <a:t>在执行器修改tuple时候</a:t>
            </a:r>
            <a:r>
              <a:rPr lang="zh-CN" altLang="en-US" dirty="0"/>
              <a:t>，会讲事务</a:t>
            </a:r>
            <a:r>
              <a:rPr lang="en-US" altLang="zh-CN" dirty="0"/>
              <a:t>id</a:t>
            </a:r>
            <a:r>
              <a:rPr lang="zh-CN" altLang="en-US" dirty="0"/>
              <a:t>写入</a:t>
            </a:r>
            <a:r>
              <a:rPr lang="en-US" altLang="zh-CN" dirty="0"/>
              <a:t>tuple</a:t>
            </a:r>
            <a:r>
              <a:rPr lang="zh-CN" altLang="en-US" dirty="0"/>
              <a:t>的</a:t>
            </a:r>
            <a:r>
              <a:rPr lang="en-US" altLang="zh-CN" dirty="0" err="1"/>
              <a:t>xmax|xmin</a:t>
            </a:r>
            <a:r>
              <a:rPr lang="en-US" altLang="zh-CN" dirty="0"/>
              <a:t>, </a:t>
            </a:r>
            <a:r>
              <a:rPr lang="zh-CN" altLang="en-US" dirty="0"/>
              <a:t>这相当于对</a:t>
            </a:r>
            <a:r>
              <a:rPr lang="en-US" altLang="zh-CN" dirty="0"/>
              <a:t>tuple</a:t>
            </a:r>
            <a:r>
              <a:rPr lang="zh-CN" altLang="en-US" dirty="0"/>
              <a:t>持有了事务锁</a:t>
            </a:r>
            <a:endParaRPr lang="en-US" dirty="0"/>
          </a:p>
          <a:p>
            <a:pPr marL="1028666" lvl="1" indent="-342900"/>
            <a:r>
              <a:rPr lang="en-US" dirty="0" err="1"/>
              <a:t>在Postgres里</a:t>
            </a:r>
            <a:r>
              <a:rPr lang="zh-CN" altLang="en-US" dirty="0"/>
              <a:t>，</a:t>
            </a:r>
            <a:r>
              <a:rPr lang="en-US" altLang="zh-CN" dirty="0"/>
              <a:t>DML</a:t>
            </a:r>
            <a:r>
              <a:rPr lang="zh-CN" altLang="en-US" dirty="0"/>
              <a:t>对应的锁模式是</a:t>
            </a:r>
            <a:r>
              <a:rPr lang="en-US" altLang="zh-CN" dirty="0" err="1"/>
              <a:t>RowExclusiveLock</a:t>
            </a:r>
            <a:endParaRPr lang="en-US" dirty="0"/>
          </a:p>
          <a:p>
            <a:pPr marL="1028666" lvl="1" indent="-342900"/>
            <a:r>
              <a:rPr lang="en-US" dirty="0" err="1"/>
              <a:t>在Greenplum里</a:t>
            </a:r>
            <a:r>
              <a:rPr lang="zh-CN" altLang="en-US" dirty="0"/>
              <a:t>，</a:t>
            </a:r>
            <a:r>
              <a:rPr lang="en-US" altLang="zh-CN" dirty="0"/>
              <a:t>delete</a:t>
            </a:r>
            <a:r>
              <a:rPr lang="zh-CN" altLang="en-US" dirty="0"/>
              <a:t>和</a:t>
            </a:r>
            <a:r>
              <a:rPr lang="en-US" altLang="zh-CN" dirty="0"/>
              <a:t>update</a:t>
            </a:r>
            <a:r>
              <a:rPr lang="zh-CN" altLang="en-US" dirty="0"/>
              <a:t>有可能升级锁模式避免分布式死锁</a:t>
            </a:r>
            <a:endParaRPr lang="en-US" altLang="zh-CN" dirty="0"/>
          </a:p>
          <a:p>
            <a:pPr marL="1485842" lvl="2" indent="-342900"/>
            <a:r>
              <a:rPr lang="zh-CN" altLang="en-US" dirty="0"/>
              <a:t>如果</a:t>
            </a:r>
            <a:r>
              <a:rPr lang="en-US" altLang="zh-CN" dirty="0" err="1"/>
              <a:t>GlobalDeadlock</a:t>
            </a:r>
            <a:r>
              <a:rPr lang="zh-CN" altLang="en-US" dirty="0"/>
              <a:t> </a:t>
            </a:r>
            <a:r>
              <a:rPr lang="en-US" altLang="zh-CN" dirty="0"/>
              <a:t>Detector</a:t>
            </a:r>
            <a:r>
              <a:rPr lang="zh-CN" altLang="en-US" dirty="0"/>
              <a:t>打开，且目标表是</a:t>
            </a:r>
            <a:r>
              <a:rPr lang="en-US" altLang="zh-CN" dirty="0"/>
              <a:t>heap</a:t>
            </a:r>
            <a:r>
              <a:rPr lang="zh-CN" altLang="en-US" dirty="0"/>
              <a:t>表，</a:t>
            </a:r>
            <a:r>
              <a:rPr lang="en-US" altLang="zh-CN" dirty="0"/>
              <a:t>Greenplum</a:t>
            </a:r>
            <a:r>
              <a:rPr lang="zh-CN" altLang="en-US" dirty="0"/>
              <a:t>会保持和</a:t>
            </a:r>
            <a:r>
              <a:rPr lang="en-US" altLang="zh-CN" dirty="0"/>
              <a:t>Postgres</a:t>
            </a:r>
            <a:r>
              <a:rPr lang="zh-CN" altLang="en-US" dirty="0"/>
              <a:t>一致的锁模式</a:t>
            </a:r>
            <a:endParaRPr lang="en-US" altLang="zh-CN" dirty="0"/>
          </a:p>
          <a:p>
            <a:pPr marL="1485842" lvl="2" indent="-342900"/>
            <a:r>
              <a:rPr lang="zh-CN" altLang="en-US" dirty="0"/>
              <a:t>否则</a:t>
            </a:r>
            <a:r>
              <a:rPr lang="en-US" altLang="zh-CN" dirty="0"/>
              <a:t>Greenplum</a:t>
            </a:r>
            <a:r>
              <a:rPr lang="zh-CN" altLang="en-US" dirty="0"/>
              <a:t>对目标表持有</a:t>
            </a:r>
            <a:r>
              <a:rPr lang="en-US" altLang="zh-CN" dirty="0" err="1"/>
              <a:t>ExclusiveLock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… from t for (</a:t>
            </a:r>
            <a:r>
              <a:rPr lang="en-US" altLang="zh-CN" dirty="0" err="1"/>
              <a:t>update|share</a:t>
            </a:r>
            <a:r>
              <a:rPr lang="en-US" altLang="zh-CN" dirty="0"/>
              <a:t>|…)</a:t>
            </a:r>
          </a:p>
          <a:p>
            <a:pPr marL="1028666" lvl="1" indent="-342900"/>
            <a:r>
              <a:rPr lang="zh-CN" altLang="en-US" dirty="0"/>
              <a:t>不能优化的时候，直接对表持有</a:t>
            </a:r>
            <a:r>
              <a:rPr lang="en-US" altLang="zh-CN" dirty="0" err="1"/>
              <a:t>ExclusiveLock</a:t>
            </a:r>
            <a:r>
              <a:rPr lang="zh-CN" altLang="en-US" dirty="0"/>
              <a:t>而忽视</a:t>
            </a:r>
            <a:r>
              <a:rPr lang="en-US" altLang="zh-CN" dirty="0" err="1"/>
              <a:t>lockingclause</a:t>
            </a:r>
            <a:r>
              <a:rPr lang="zh-CN" altLang="en-US" dirty="0"/>
              <a:t>，否则</a:t>
            </a:r>
            <a:endParaRPr lang="en-US" altLang="zh-CN" dirty="0"/>
          </a:p>
          <a:p>
            <a:pPr marL="1028666" lvl="1" indent="-342900"/>
            <a:r>
              <a:rPr lang="en-US" dirty="0" err="1"/>
              <a:t>与单纯selec比</a:t>
            </a:r>
            <a:r>
              <a:rPr lang="zh-CN" altLang="en-US" dirty="0"/>
              <a:t>，锁模式提升到</a:t>
            </a:r>
            <a:r>
              <a:rPr lang="en-US" altLang="zh-CN" dirty="0" err="1"/>
              <a:t>RowShareLock</a:t>
            </a:r>
            <a:r>
              <a:rPr lang="zh-CN" altLang="en-US" dirty="0"/>
              <a:t>，也是事务结束才会释放</a:t>
            </a:r>
            <a:endParaRPr lang="en-US" altLang="zh-CN" dirty="0"/>
          </a:p>
          <a:p>
            <a:pPr marL="1028666" lvl="1" indent="-342900"/>
            <a:r>
              <a:rPr lang="en-US" dirty="0" err="1"/>
              <a:t>在执行器访问tuple的时候</a:t>
            </a:r>
            <a:r>
              <a:rPr lang="zh-CN" altLang="en-US" dirty="0"/>
              <a:t>，会根据显示的语义，锁住</a:t>
            </a:r>
            <a:r>
              <a:rPr lang="en-US" altLang="zh-CN" dirty="0"/>
              <a:t>tuple</a:t>
            </a:r>
            <a:r>
              <a:rPr lang="zh-CN" altLang="en-US" dirty="0"/>
              <a:t>，这也是事务锁</a:t>
            </a:r>
            <a:endParaRPr lang="en-CN" dirty="0"/>
          </a:p>
          <a:p>
            <a:pPr marL="342900" indent="-342900"/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96213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-236220" y="1866901"/>
            <a:ext cx="8778240" cy="207264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5000" dirty="0">
                <a:solidFill>
                  <a:schemeClr val="bg1"/>
                </a:solidFill>
              </a:rPr>
              <a:t>PART</a:t>
            </a:r>
            <a:r>
              <a:rPr lang="en-US" altLang="zh-CN" sz="15000" baseline="0" dirty="0">
                <a:solidFill>
                  <a:schemeClr val="bg1"/>
                </a:solidFill>
              </a:rPr>
              <a:t> 03</a:t>
            </a:r>
            <a:endParaRPr lang="zh-CN" altLang="en-US" sz="15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23084" y="4060155"/>
            <a:ext cx="7312486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latin typeface="+mj-lt"/>
                <a:ea typeface="+mj-ea"/>
              </a:rPr>
              <a:t>死锁问题和全局死锁检测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 txBox="1">
            <a:spLocks/>
          </p:cNvSpPr>
          <p:nvPr/>
        </p:nvSpPr>
        <p:spPr>
          <a:xfrm>
            <a:off x="1623085" y="4699748"/>
            <a:ext cx="7312486" cy="1358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82679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局部死锁和全局死锁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5A3C-80BA-5C4A-912B-2ACE5AF4EA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N" dirty="0"/>
              <a:t>局部死锁指的是发生在具体某一个Postgres实例内部</a:t>
            </a:r>
            <a:r>
              <a:rPr lang="zh-CN" altLang="en-US" dirty="0"/>
              <a:t>，不同的事务直接互相等候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Postgres</a:t>
            </a:r>
            <a:r>
              <a:rPr lang="zh-CN" altLang="en-US" dirty="0"/>
              <a:t>有完善的机制可以发现并破解局部死锁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全局死锁是指在</a:t>
            </a:r>
            <a:r>
              <a:rPr lang="en-US" altLang="zh-CN" dirty="0"/>
              <a:t>Greenplum</a:t>
            </a:r>
            <a:r>
              <a:rPr lang="zh-CN" altLang="en-US" dirty="0"/>
              <a:t>集群中任何一个局部</a:t>
            </a:r>
            <a:r>
              <a:rPr lang="en-US" altLang="zh-CN" dirty="0"/>
              <a:t>Segment</a:t>
            </a:r>
            <a:r>
              <a:rPr lang="zh-CN" altLang="en-US" dirty="0"/>
              <a:t>实例内都没有局部死锁，但是在不同的</a:t>
            </a:r>
            <a:r>
              <a:rPr lang="en-US" altLang="zh-CN" dirty="0"/>
              <a:t>segment</a:t>
            </a:r>
            <a:r>
              <a:rPr lang="zh-CN" altLang="en-US" dirty="0"/>
              <a:t>之间发生了循环等待，使得死锁的全局事务都无法前进一步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N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B96DD730-AF78-5246-9B2C-BCB661F13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643" y="3689989"/>
            <a:ext cx="3380015" cy="2361677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85570814-5613-1840-A725-870757555E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162" y="3812721"/>
            <a:ext cx="38608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294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全局死锁等候图示例</a:t>
            </a:r>
            <a:endParaRPr lang="en-US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C2180B7-21B3-9340-9020-E1C02A7CBFB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065" y="2023686"/>
            <a:ext cx="2544942" cy="3865562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0ED56BC-97E5-5D4C-863E-A05BD834D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821" y="2023686"/>
            <a:ext cx="32004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803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全局死锁检测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5A3C-80BA-5C4A-912B-2ACE5AF4EA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Greenplum5</a:t>
            </a:r>
            <a:r>
              <a:rPr lang="zh-CN" altLang="en-US" dirty="0"/>
              <a:t>及以前的版本只能通过对</a:t>
            </a:r>
            <a:r>
              <a:rPr lang="en-US" altLang="zh-CN" dirty="0"/>
              <a:t>Delete</a:t>
            </a:r>
            <a:r>
              <a:rPr lang="zh-CN" altLang="en-US" dirty="0"/>
              <a:t>和</a:t>
            </a:r>
            <a:r>
              <a:rPr lang="en-US" altLang="zh-CN" dirty="0"/>
              <a:t>Update</a:t>
            </a:r>
            <a:r>
              <a:rPr lang="zh-CN" altLang="en-US" dirty="0"/>
              <a:t>升级锁模式，使得对同一个表的</a:t>
            </a:r>
            <a:r>
              <a:rPr lang="en-US" altLang="zh-CN" dirty="0"/>
              <a:t>Update</a:t>
            </a:r>
            <a:r>
              <a:rPr lang="zh-CN" altLang="en-US" dirty="0"/>
              <a:t>和</a:t>
            </a:r>
            <a:r>
              <a:rPr lang="en-US" altLang="zh-CN" dirty="0"/>
              <a:t>Delete</a:t>
            </a:r>
            <a:r>
              <a:rPr lang="zh-CN" altLang="en-US" dirty="0"/>
              <a:t>的事物在</a:t>
            </a:r>
            <a:r>
              <a:rPr lang="en-US" altLang="zh-CN" dirty="0"/>
              <a:t>Master</a:t>
            </a:r>
            <a:r>
              <a:rPr lang="zh-CN" altLang="en-US" dirty="0"/>
              <a:t>上就</a:t>
            </a:r>
            <a:r>
              <a:rPr lang="zh-CN" altLang="en-CN" dirty="0"/>
              <a:t>串行起来</a:t>
            </a:r>
            <a:r>
              <a:rPr lang="zh-CN" altLang="en-US" dirty="0"/>
              <a:t>，牺牲性能保证没有分布式死锁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大幅度提升</a:t>
            </a:r>
            <a:r>
              <a:rPr lang="en-US" altLang="zh-CN" dirty="0"/>
              <a:t>Greenplum</a:t>
            </a:r>
            <a:r>
              <a:rPr lang="zh-CN" altLang="en-US" dirty="0"/>
              <a:t>的</a:t>
            </a:r>
            <a:r>
              <a:rPr lang="en-US" altLang="zh-CN" dirty="0"/>
              <a:t>OLTP</a:t>
            </a:r>
            <a:r>
              <a:rPr lang="zh-CN" altLang="en-US" dirty="0"/>
              <a:t>性能必须让</a:t>
            </a:r>
            <a:r>
              <a:rPr lang="en-US" altLang="zh-CN" dirty="0"/>
              <a:t>Update</a:t>
            </a:r>
            <a:r>
              <a:rPr lang="zh-CN" altLang="en-US" dirty="0"/>
              <a:t>和</a:t>
            </a:r>
            <a:r>
              <a:rPr lang="en-US" altLang="zh-CN" dirty="0"/>
              <a:t>Delete</a:t>
            </a:r>
            <a:r>
              <a:rPr lang="zh-CN" altLang="en-US" dirty="0"/>
              <a:t>真正并发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Greenplum6</a:t>
            </a:r>
            <a:r>
              <a:rPr lang="zh-CN" altLang="en-US" dirty="0"/>
              <a:t>引入了全局死锁检测模块</a:t>
            </a:r>
            <a:endParaRPr lang="en-US" altLang="zh-CN" dirty="0"/>
          </a:p>
          <a:p>
            <a:pPr marL="1028666" lvl="1" indent="-342900"/>
            <a:r>
              <a:rPr lang="en-US" altLang="zh-CN" dirty="0"/>
              <a:t>Master</a:t>
            </a:r>
            <a:r>
              <a:rPr lang="zh-CN" altLang="en-US" dirty="0"/>
              <a:t>上运行一个全局死锁检测的</a:t>
            </a:r>
            <a:r>
              <a:rPr lang="en-US" altLang="zh-CN" dirty="0"/>
              <a:t>Daemon</a:t>
            </a:r>
          </a:p>
          <a:p>
            <a:pPr marL="1028666" lvl="1" indent="-342900"/>
            <a:r>
              <a:rPr lang="zh-CN" altLang="en-US" dirty="0"/>
              <a:t>周期性的采集各个</a:t>
            </a:r>
            <a:r>
              <a:rPr lang="en-US" altLang="zh-CN" dirty="0"/>
              <a:t>segment</a:t>
            </a:r>
            <a:r>
              <a:rPr lang="zh-CN" altLang="en-US" dirty="0"/>
              <a:t>（含</a:t>
            </a:r>
            <a:r>
              <a:rPr lang="en-US" altLang="zh-CN" dirty="0"/>
              <a:t>master</a:t>
            </a:r>
            <a:r>
              <a:rPr lang="zh-CN" altLang="en-US" dirty="0"/>
              <a:t>）的数据库对象锁的等待关系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利用</a:t>
            </a:r>
            <a:r>
              <a:rPr lang="en-US" altLang="zh-CN" dirty="0"/>
              <a:t>GDD</a:t>
            </a:r>
            <a:r>
              <a:rPr lang="zh-CN" altLang="en-US" dirty="0"/>
              <a:t>算法检测是否发生死锁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如果发生死锁，采用既定策略（如结束最年轻的事务）破解死锁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514891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GDD算法的关键点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5A3C-80BA-5C4A-912B-2ACE5AF4EA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N" dirty="0"/>
              <a:t>贪心原理</a:t>
            </a:r>
            <a:r>
              <a:rPr lang="zh-CN" altLang="en-US" dirty="0"/>
              <a:t>保证了不会误判，算法有</a:t>
            </a:r>
            <a:r>
              <a:rPr lang="en-US" altLang="zh-CN" dirty="0"/>
              <a:t>sound</a:t>
            </a:r>
            <a:r>
              <a:rPr lang="zh-CN" altLang="en-US" dirty="0"/>
              <a:t>性质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只考虑数据库对象锁的等候关系，在分布式系统里还有网络等的等待，因此不能检测出全部的全局死锁，算法严格说并不</a:t>
            </a:r>
            <a:r>
              <a:rPr lang="en-US" altLang="zh-CN" dirty="0"/>
              <a:t>complete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从客户反馈来的全局死锁的案例极少说明GDD算法工作得很好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在最终判决之前</a:t>
            </a:r>
            <a:r>
              <a:rPr lang="zh-CN" altLang="en-US" dirty="0"/>
              <a:t>，在</a:t>
            </a:r>
            <a:r>
              <a:rPr lang="en-US" altLang="zh-CN" dirty="0"/>
              <a:t>master</a:t>
            </a:r>
            <a:r>
              <a:rPr lang="zh-CN" altLang="en-US" dirty="0"/>
              <a:t>上锁住</a:t>
            </a:r>
            <a:r>
              <a:rPr lang="en-US" altLang="zh-CN" dirty="0" err="1"/>
              <a:t>procarray</a:t>
            </a:r>
            <a:r>
              <a:rPr lang="zh-CN" altLang="en-US" dirty="0"/>
              <a:t>，检测死锁环的每个顶点代表的事务都存在，才判决死锁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38472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GDD算法</a:t>
            </a:r>
            <a:endParaRPr lang="en-US" dirty="0"/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0AE08E1E-448A-4D47-A507-532755A4394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529" y="1891315"/>
            <a:ext cx="3775742" cy="41682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7E39A3-15F3-5F45-AE75-7AA4B41770E2}"/>
              </a:ext>
            </a:extLst>
          </p:cNvPr>
          <p:cNvSpPr txBox="1"/>
          <p:nvPr/>
        </p:nvSpPr>
        <p:spPr>
          <a:xfrm>
            <a:off x="5109882" y="2454651"/>
            <a:ext cx="58129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dirty="0"/>
              <a:t>等候图由很多有向边构成</a:t>
            </a:r>
            <a:r>
              <a:rPr lang="zh-CN" altLang="en-US" dirty="0"/>
              <a:t>，顶点代表全局事务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全局等候图是各个segmen上的局部等候图的集合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等候边由两种</a:t>
            </a:r>
            <a:r>
              <a:rPr lang="zh-CN" altLang="en-US" dirty="0"/>
              <a:t>：实线边和虚线边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实线边等待</a:t>
            </a:r>
            <a:r>
              <a:rPr lang="en-US" altLang="zh-CN" dirty="0"/>
              <a:t>A</a:t>
            </a:r>
            <a:r>
              <a:rPr lang="en-US" altLang="zh-CN" dirty="0">
                <a:sym typeface="Wingdings" pitchFamily="2" charset="2"/>
              </a:rPr>
              <a:t>B</a:t>
            </a:r>
            <a:r>
              <a:rPr lang="zh-CN" altLang="en-US" dirty="0">
                <a:sym typeface="Wingdings" pitchFamily="2" charset="2"/>
              </a:rPr>
              <a:t>表明只有当事务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zh-CN" altLang="en-US" dirty="0">
                <a:sym typeface="Wingdings" pitchFamily="2" charset="2"/>
              </a:rPr>
              <a:t>结束</a:t>
            </a:r>
            <a:r>
              <a:rPr lang="en-US" altLang="zh-CN" dirty="0">
                <a:sym typeface="Wingdings" pitchFamily="2" charset="2"/>
              </a:rPr>
              <a:t>(</a:t>
            </a:r>
            <a:r>
              <a:rPr lang="zh-CN" altLang="en-US" dirty="0">
                <a:sym typeface="Wingdings" pitchFamily="2" charset="2"/>
              </a:rPr>
              <a:t>提交或回滚</a:t>
            </a:r>
            <a:r>
              <a:rPr lang="en-US" altLang="zh-CN" dirty="0">
                <a:sym typeface="Wingdings" pitchFamily="2" charset="2"/>
              </a:rPr>
              <a:t>)</a:t>
            </a:r>
            <a:r>
              <a:rPr lang="zh-CN" altLang="en-US" dirty="0">
                <a:sym typeface="Wingdings" pitchFamily="2" charset="2"/>
              </a:rPr>
              <a:t>后该等待关系才会消失</a:t>
            </a:r>
            <a:endParaRPr lang="en-US" altLang="zh-CN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Wingdings" pitchFamily="2" charset="2"/>
              </a:rPr>
              <a:t>虚线边等待</a:t>
            </a:r>
            <a:r>
              <a:rPr lang="en-US" altLang="zh-CN" dirty="0">
                <a:sym typeface="Wingdings" pitchFamily="2" charset="2"/>
              </a:rPr>
              <a:t>A··&gt;B</a:t>
            </a:r>
            <a:r>
              <a:rPr lang="zh-CN" altLang="en-US" dirty="0">
                <a:sym typeface="Wingdings" pitchFamily="2" charset="2"/>
              </a:rPr>
              <a:t>描述了除了实线以外的其他等候关系，它的生命周期不依赖事务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zh-CN" altLang="en-US" dirty="0">
                <a:sym typeface="Wingdings" pitchFamily="2" charset="2"/>
              </a:rPr>
              <a:t>是否结束</a:t>
            </a:r>
            <a:endParaRPr lang="en-US" altLang="zh-CN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ym typeface="Wingdings" pitchFamily="2" charset="2"/>
              </a:rPr>
              <a:t>核心思路贪心</a:t>
            </a:r>
            <a:r>
              <a:rPr lang="zh-CN" altLang="en-US" dirty="0">
                <a:sym typeface="Wingdings" pitchFamily="2" charset="2"/>
              </a:rPr>
              <a:t>：没有依赖的事务，假设它一下瞬间立刻提交</a:t>
            </a:r>
            <a:endParaRPr lang="en-US" altLang="zh-CN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142875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GDD算法实例</a:t>
            </a:r>
            <a:r>
              <a:rPr lang="en-US" dirty="0"/>
              <a:t>(</a:t>
            </a:r>
            <a:r>
              <a:rPr lang="en-US" dirty="0" err="1"/>
              <a:t>全局死锁</a:t>
            </a:r>
            <a:r>
              <a:rPr lang="en-US" dirty="0"/>
              <a:t>)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6ACA16A-16E3-E04A-AAB9-C3696E90C99F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019" y="1997451"/>
            <a:ext cx="2804006" cy="3865562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C49E1F33-7612-F045-8330-A5177D3F5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515" y="1997451"/>
            <a:ext cx="5295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330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内容提要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Greenplum架构简介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Greenplum中的锁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死锁问题和全局死锁检测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降锁后的各类问题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19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-236220" y="1866901"/>
            <a:ext cx="8778240" cy="207264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5000" dirty="0">
                <a:solidFill>
                  <a:schemeClr val="bg1"/>
                </a:solidFill>
              </a:rPr>
              <a:t>PART</a:t>
            </a:r>
            <a:r>
              <a:rPr lang="en-US" altLang="zh-CN" sz="15000" baseline="0" dirty="0">
                <a:solidFill>
                  <a:schemeClr val="bg1"/>
                </a:solidFill>
              </a:rPr>
              <a:t> 04</a:t>
            </a:r>
            <a:endParaRPr lang="zh-CN" altLang="en-US" sz="15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23084" y="4060155"/>
            <a:ext cx="7312486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>
                <a:latin typeface="+mj-lt"/>
                <a:ea typeface="+mj-ea"/>
              </a:rPr>
              <a:t>降锁后的各种问题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 txBox="1">
            <a:spLocks/>
          </p:cNvSpPr>
          <p:nvPr/>
        </p:nvSpPr>
        <p:spPr>
          <a:xfrm>
            <a:off x="1623085" y="4699748"/>
            <a:ext cx="7312486" cy="1358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43134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EvalPlanQual问题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5A3C-80BA-5C4A-912B-2ACE5AF4EA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N" dirty="0"/>
              <a:t>当GDD打开后</a:t>
            </a:r>
            <a:r>
              <a:rPr lang="zh-CN" altLang="en-US" dirty="0"/>
              <a:t>，并发的对</a:t>
            </a:r>
            <a:r>
              <a:rPr lang="en-US" altLang="zh-CN" dirty="0"/>
              <a:t>heap</a:t>
            </a:r>
            <a:r>
              <a:rPr lang="zh-CN" altLang="en-US" dirty="0"/>
              <a:t>表</a:t>
            </a:r>
            <a:r>
              <a:rPr lang="en-US" altLang="zh-CN" dirty="0"/>
              <a:t>update</a:t>
            </a:r>
            <a:r>
              <a:rPr lang="zh-CN" altLang="en-US" dirty="0"/>
              <a:t>会同时发生</a:t>
            </a:r>
            <a:r>
              <a:rPr lang="en-US" altLang="zh-CN" dirty="0"/>
              <a:t>segment</a:t>
            </a:r>
            <a:r>
              <a:rPr lang="zh-CN" altLang="en-US" dirty="0"/>
              <a:t>上的执行器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如果同时更新同一个</a:t>
            </a:r>
            <a:r>
              <a:rPr lang="en-US" altLang="zh-CN" dirty="0"/>
              <a:t>tuple</a:t>
            </a:r>
            <a:r>
              <a:rPr lang="zh-CN" altLang="en-US" dirty="0"/>
              <a:t>，后到的事务会等第一个事务完成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如果第一个事务提交，且在</a:t>
            </a:r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committed</a:t>
            </a:r>
            <a:r>
              <a:rPr lang="zh-CN" altLang="en-US" dirty="0"/>
              <a:t>隔离级别下，第二个事务需要重新判断被第一个事务修改的</a:t>
            </a:r>
            <a:r>
              <a:rPr lang="en-US" altLang="zh-CN" dirty="0"/>
              <a:t>tuple</a:t>
            </a:r>
            <a:r>
              <a:rPr lang="zh-CN" altLang="en-US" dirty="0"/>
              <a:t>是否还满足过滤条件</a:t>
            </a:r>
            <a:r>
              <a:rPr lang="en-US" altLang="zh-CN" dirty="0"/>
              <a:t>(</a:t>
            </a:r>
            <a:r>
              <a:rPr lang="en-US" altLang="zh-CN" dirty="0" err="1"/>
              <a:t>planqual</a:t>
            </a:r>
            <a:r>
              <a:rPr lang="en-US" altLang="zh-CN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然后Greenplum里的执行器是分布式执行器</a:t>
            </a:r>
            <a:r>
              <a:rPr lang="zh-CN" altLang="en-US" dirty="0"/>
              <a:t>，在</a:t>
            </a:r>
            <a:r>
              <a:rPr lang="en-US" altLang="zh-CN" dirty="0"/>
              <a:t>segment</a:t>
            </a:r>
            <a:r>
              <a:rPr lang="zh-CN" altLang="en-US" dirty="0"/>
              <a:t>上无法创建需要网络通信的分布式执行器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N" dirty="0"/>
              <a:t>因此对于带有motion的EvalPlanQual需要主动回滚保证正确性</a:t>
            </a:r>
          </a:p>
        </p:txBody>
      </p:sp>
    </p:spTree>
    <p:extLst>
      <p:ext uri="{BB962C8B-B14F-4D97-AF65-F5344CB8AC3E}">
        <p14:creationId xmlns:p14="http://schemas.microsoft.com/office/powerpoint/2010/main" val="2422261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更新分布键问题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5A3C-80BA-5C4A-912B-2ACE5AF4EA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N" dirty="0"/>
              <a:t>Greenplum是MPP数据库里少有的支持更新表的分布键的数据库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N" dirty="0"/>
              <a:t>Greenplum支持更新分布键用的是split</a:t>
            </a:r>
            <a:r>
              <a:rPr lang="en-US" altLang="zh-CN" dirty="0"/>
              <a:t>-update</a:t>
            </a:r>
            <a:r>
              <a:rPr lang="zh-CN" altLang="en-US" dirty="0"/>
              <a:t>技术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由在旧</a:t>
            </a:r>
            <a:r>
              <a:rPr lang="en-US" altLang="zh-CN" dirty="0"/>
              <a:t>tuple</a:t>
            </a:r>
            <a:r>
              <a:rPr lang="zh-CN" altLang="en-US" dirty="0"/>
              <a:t>所在</a:t>
            </a:r>
            <a:r>
              <a:rPr lang="en-US" altLang="zh-CN" dirty="0"/>
              <a:t>segment</a:t>
            </a:r>
            <a:r>
              <a:rPr lang="zh-CN" altLang="en-US" dirty="0"/>
              <a:t>的</a:t>
            </a:r>
            <a:r>
              <a:rPr lang="en-US" altLang="zh-CN" dirty="0"/>
              <a:t>Delete</a:t>
            </a:r>
            <a:r>
              <a:rPr lang="zh-CN" altLang="en-US" dirty="0"/>
              <a:t>操作和在新</a:t>
            </a:r>
            <a:r>
              <a:rPr lang="en-US" altLang="zh-CN" dirty="0"/>
              <a:t>tuple</a:t>
            </a:r>
            <a:r>
              <a:rPr lang="zh-CN" altLang="en-US" dirty="0"/>
              <a:t>所在</a:t>
            </a:r>
            <a:r>
              <a:rPr lang="en-US" altLang="zh-CN" dirty="0"/>
              <a:t>segment</a:t>
            </a:r>
            <a:r>
              <a:rPr lang="zh-CN" altLang="en-US" dirty="0"/>
              <a:t>的</a:t>
            </a:r>
            <a:r>
              <a:rPr lang="en-US" altLang="zh-CN" dirty="0"/>
              <a:t>Insert</a:t>
            </a:r>
            <a:r>
              <a:rPr lang="zh-CN" altLang="en-US" dirty="0"/>
              <a:t>操作符合构成</a:t>
            </a:r>
            <a:endParaRPr lang="en-CN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48CE476-F579-9744-A1B0-19DCF97AF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986" y="3416532"/>
            <a:ext cx="6367235" cy="232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3469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更新分布键问题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5A3C-80BA-5C4A-912B-2ACE5AF4EA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</a:t>
            </a:r>
            <a:r>
              <a:rPr lang="en-CN" dirty="0"/>
              <a:t>plit</a:t>
            </a:r>
            <a:r>
              <a:rPr lang="en-US" altLang="zh-CN" dirty="0"/>
              <a:t>-update</a:t>
            </a:r>
            <a:r>
              <a:rPr lang="zh-CN" altLang="en-US" dirty="0"/>
              <a:t>无法给并发的</a:t>
            </a:r>
            <a:r>
              <a:rPr lang="en-US" altLang="zh-CN" dirty="0"/>
              <a:t>update</a:t>
            </a:r>
            <a:r>
              <a:rPr lang="zh-CN" altLang="en-US" dirty="0"/>
              <a:t>事务提供访问新</a:t>
            </a:r>
            <a:r>
              <a:rPr lang="en-US" altLang="zh-CN" dirty="0"/>
              <a:t>tuple</a:t>
            </a:r>
            <a:r>
              <a:rPr lang="zh-CN" altLang="en-US" dirty="0"/>
              <a:t>的链，因为新</a:t>
            </a:r>
            <a:r>
              <a:rPr lang="en-US" altLang="zh-CN" dirty="0"/>
              <a:t>tuple</a:t>
            </a:r>
            <a:r>
              <a:rPr lang="zh-CN" altLang="en-US" dirty="0"/>
              <a:t>在新</a:t>
            </a:r>
            <a:r>
              <a:rPr lang="en-US" altLang="zh-CN" dirty="0"/>
              <a:t>segment</a:t>
            </a:r>
            <a:r>
              <a:rPr lang="zh-CN" altLang="en-US" dirty="0"/>
              <a:t>上，且在本地是用</a:t>
            </a:r>
            <a:r>
              <a:rPr lang="en-US" altLang="zh-CN" dirty="0"/>
              <a:t>Delete</a:t>
            </a:r>
            <a:r>
              <a:rPr lang="zh-CN" altLang="en-US" dirty="0"/>
              <a:t>操作修改了旧</a:t>
            </a:r>
            <a:r>
              <a:rPr lang="en-US" altLang="zh-CN" dirty="0"/>
              <a:t>tuple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Github</a:t>
            </a:r>
            <a:r>
              <a:rPr lang="zh-CN" altLang="en-US" dirty="0"/>
              <a:t> </a:t>
            </a:r>
            <a:r>
              <a:rPr lang="en-US" altLang="zh-CN" dirty="0"/>
              <a:t>Issue</a:t>
            </a:r>
            <a:r>
              <a:rPr lang="zh-CN" altLang="en-US" dirty="0"/>
              <a:t>：</a:t>
            </a:r>
            <a:r>
              <a:rPr lang="en-US" altLang="zh-CN" dirty="0"/>
              <a:t> </a:t>
            </a:r>
            <a:r>
              <a:rPr lang="en-US" altLang="zh-CN" dirty="0">
                <a:hlinkClick r:id="rId2"/>
              </a:rPr>
              <a:t>https://github.com/greenplum-db/gpdb/issues/8919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修复的思路</a:t>
            </a:r>
            <a:r>
              <a:rPr lang="zh-CN" altLang="en-US" dirty="0"/>
              <a:t>：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针对</a:t>
            </a:r>
            <a:r>
              <a:rPr lang="en-US" altLang="zh-CN" dirty="0"/>
              <a:t>split-update</a:t>
            </a:r>
            <a:r>
              <a:rPr lang="zh-CN" altLang="en-CN" dirty="0"/>
              <a:t>升锁</a:t>
            </a:r>
            <a:r>
              <a:rPr lang="zh-CN" altLang="en-US" dirty="0"/>
              <a:t>防止并发？</a:t>
            </a:r>
            <a:r>
              <a:rPr lang="en-US" altLang="zh-CN" dirty="0"/>
              <a:t>----</a:t>
            </a:r>
            <a:r>
              <a:rPr lang="zh-CN" altLang="en-US" dirty="0"/>
              <a:t> 不可行，因为只有打开了表才知道分布键情况，从而判断是否</a:t>
            </a:r>
            <a:r>
              <a:rPr lang="en-US" altLang="zh-CN" dirty="0" err="1"/>
              <a:t>splitupdate</a:t>
            </a:r>
            <a:r>
              <a:rPr lang="zh-CN" altLang="en-US" dirty="0"/>
              <a:t>，然而打开表的时候就要确定好锁模式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正确的解决思路：</a:t>
            </a:r>
            <a:endParaRPr lang="en-US" altLang="zh-CN" dirty="0"/>
          </a:p>
          <a:p>
            <a:pPr marL="1485842" lvl="2" indent="-342900"/>
            <a:r>
              <a:rPr lang="zh-CN" altLang="en-US" dirty="0"/>
              <a:t>如果是</a:t>
            </a:r>
            <a:r>
              <a:rPr lang="en-US" altLang="zh-CN" dirty="0"/>
              <a:t>split-update</a:t>
            </a:r>
            <a:r>
              <a:rPr lang="zh-CN" altLang="en-US" dirty="0"/>
              <a:t>的</a:t>
            </a:r>
            <a:r>
              <a:rPr lang="en-US" altLang="zh-CN" dirty="0"/>
              <a:t>delete</a:t>
            </a:r>
            <a:r>
              <a:rPr lang="zh-CN" altLang="en-US" dirty="0"/>
              <a:t>操作，在</a:t>
            </a:r>
            <a:r>
              <a:rPr lang="en-US" altLang="zh-CN" dirty="0"/>
              <a:t>tuple</a:t>
            </a:r>
            <a:r>
              <a:rPr lang="zh-CN" altLang="en-US" dirty="0"/>
              <a:t>的头部写入特殊信息，表明这个</a:t>
            </a:r>
            <a:r>
              <a:rPr lang="en-US" altLang="zh-CN" dirty="0"/>
              <a:t>tuple</a:t>
            </a:r>
            <a:r>
              <a:rPr lang="zh-CN" altLang="en-US" dirty="0"/>
              <a:t>是</a:t>
            </a:r>
            <a:r>
              <a:rPr lang="en-US" altLang="zh-CN" dirty="0"/>
              <a:t>split-update</a:t>
            </a:r>
            <a:r>
              <a:rPr lang="zh-CN" altLang="en-US" dirty="0"/>
              <a:t>的</a:t>
            </a:r>
            <a:r>
              <a:rPr lang="en-US" altLang="zh-CN" dirty="0"/>
              <a:t>delete</a:t>
            </a:r>
          </a:p>
          <a:p>
            <a:pPr marL="1485842" lvl="2" indent="-342900"/>
            <a:r>
              <a:rPr lang="en-US" dirty="0" err="1"/>
              <a:t>后续并发的updat操作</a:t>
            </a:r>
            <a:r>
              <a:rPr lang="zh-CN" altLang="en-US" dirty="0"/>
              <a:t>，可以读取</a:t>
            </a:r>
            <a:r>
              <a:rPr lang="en-US" altLang="zh-CN" dirty="0"/>
              <a:t>tuple</a:t>
            </a:r>
            <a:r>
              <a:rPr lang="zh-CN" altLang="en-US" dirty="0"/>
              <a:t>头部信息，从而回滚，保证数据库的正确性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3775976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Select语句带有locking</a:t>
            </a:r>
            <a:r>
              <a:rPr lang="zh-CN" altLang="en-US" dirty="0"/>
              <a:t> </a:t>
            </a:r>
            <a:r>
              <a:rPr lang="en-US" altLang="zh-CN" dirty="0" err="1"/>
              <a:t>clause</a:t>
            </a:r>
            <a:r>
              <a:rPr lang="en-US" dirty="0" err="1"/>
              <a:t>问题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5A3C-80BA-5C4A-912B-2ACE5AF4EA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Select语句带有locking</a:t>
            </a:r>
            <a:r>
              <a:rPr lang="zh-CN" altLang="en-US" dirty="0"/>
              <a:t> </a:t>
            </a:r>
            <a:r>
              <a:rPr lang="en-US" altLang="zh-CN" dirty="0"/>
              <a:t>clause</a:t>
            </a:r>
            <a:r>
              <a:rPr lang="zh-CN" altLang="en-US" dirty="0"/>
              <a:t>可能会在</a:t>
            </a:r>
            <a:r>
              <a:rPr lang="en-US" altLang="zh-CN" dirty="0"/>
              <a:t>segment</a:t>
            </a:r>
            <a:r>
              <a:rPr lang="zh-CN" altLang="en-US" dirty="0"/>
              <a:t>上锁</a:t>
            </a:r>
            <a:r>
              <a:rPr lang="en-US" altLang="zh-CN" dirty="0"/>
              <a:t>tuple</a:t>
            </a:r>
            <a:r>
              <a:rPr lang="zh-CN" altLang="en-US" dirty="0"/>
              <a:t>的事务锁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在没有</a:t>
            </a:r>
            <a:r>
              <a:rPr lang="en-US" altLang="zh-CN" dirty="0"/>
              <a:t>GDD</a:t>
            </a:r>
            <a:r>
              <a:rPr lang="zh-CN" altLang="en-US" dirty="0"/>
              <a:t>的情况下，必须按</a:t>
            </a:r>
            <a:r>
              <a:rPr lang="en-US" altLang="zh-CN" dirty="0"/>
              <a:t>UPDATE</a:t>
            </a:r>
            <a:r>
              <a:rPr lang="zh-CN" altLang="en-US" dirty="0"/>
              <a:t>和</a:t>
            </a:r>
            <a:r>
              <a:rPr lang="en-US" altLang="zh-CN" dirty="0"/>
              <a:t>DELETE</a:t>
            </a:r>
            <a:r>
              <a:rPr lang="zh-CN" altLang="en-US" dirty="0"/>
              <a:t>的锁模式处理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Greenplum</a:t>
            </a:r>
            <a:r>
              <a:rPr lang="zh-CN" altLang="en-US" dirty="0"/>
              <a:t>的查询由</a:t>
            </a:r>
            <a:r>
              <a:rPr lang="en-US" altLang="zh-CN" dirty="0"/>
              <a:t>motion</a:t>
            </a:r>
            <a:r>
              <a:rPr lang="zh-CN" altLang="en-US" dirty="0"/>
              <a:t>节点，传递到最顶层</a:t>
            </a:r>
            <a:r>
              <a:rPr lang="en-US" altLang="zh-CN" dirty="0" err="1"/>
              <a:t>lockrows</a:t>
            </a:r>
            <a:r>
              <a:rPr lang="zh-CN" altLang="en-US" dirty="0"/>
              <a:t>执行节点的</a:t>
            </a:r>
            <a:r>
              <a:rPr lang="en-US" altLang="zh-CN" dirty="0"/>
              <a:t>tuple</a:t>
            </a:r>
            <a:r>
              <a:rPr lang="zh-CN" altLang="en-US" dirty="0"/>
              <a:t>可能不是本地的</a:t>
            </a:r>
            <a:r>
              <a:rPr lang="en-US" altLang="zh-CN" dirty="0" err="1"/>
              <a:t>ctid</a:t>
            </a:r>
            <a:r>
              <a:rPr lang="zh-CN" altLang="en-US" dirty="0"/>
              <a:t>，无法远程锁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</a:t>
            </a:r>
            <a:r>
              <a:rPr lang="en-CN" dirty="0"/>
              <a:t>elect for update只在一些简单的情况可以优化</a:t>
            </a:r>
            <a:r>
              <a:rPr lang="zh-CN" altLang="en-US" dirty="0"/>
              <a:t>：</a:t>
            </a:r>
            <a:endParaRPr lang="en-US" altLang="zh-CN" dirty="0"/>
          </a:p>
          <a:p>
            <a:pPr marL="1028666" lvl="1" indent="-342900"/>
            <a:r>
              <a:rPr lang="en-US" altLang="zh-CN" dirty="0"/>
              <a:t>GDD</a:t>
            </a:r>
            <a:r>
              <a:rPr lang="zh-CN" altLang="en-US" dirty="0"/>
              <a:t>打开</a:t>
            </a:r>
            <a:endParaRPr lang="en-US" altLang="zh-CN" dirty="0"/>
          </a:p>
          <a:p>
            <a:pPr marL="1028666" lvl="1" indent="-342900"/>
            <a:r>
              <a:rPr lang="en-US" altLang="zh-CN" dirty="0"/>
              <a:t>Heap</a:t>
            </a:r>
            <a:r>
              <a:rPr lang="zh-CN" altLang="en-US" dirty="0"/>
              <a:t>表</a:t>
            </a:r>
            <a:endParaRPr lang="en-US" altLang="zh-CN" dirty="0"/>
          </a:p>
          <a:p>
            <a:pPr marL="1028666" lvl="1" indent="-342900"/>
            <a:r>
              <a:rPr lang="en-US" dirty="0"/>
              <a:t>R</a:t>
            </a:r>
            <a:r>
              <a:rPr lang="en-CN" dirty="0"/>
              <a:t>angetable</a:t>
            </a:r>
            <a:r>
              <a:rPr lang="zh-CN" altLang="en-US" dirty="0"/>
              <a:t> </a:t>
            </a:r>
            <a:r>
              <a:rPr lang="en-US" altLang="zh-CN" dirty="0"/>
              <a:t>list</a:t>
            </a:r>
            <a:r>
              <a:rPr lang="zh-CN" altLang="en-US" dirty="0"/>
              <a:t>长度是</a:t>
            </a:r>
            <a:r>
              <a:rPr lang="en-US" altLang="zh-CN" dirty="0"/>
              <a:t>1</a:t>
            </a:r>
          </a:p>
          <a:p>
            <a:pPr marL="1028666" lvl="1" indent="-342900"/>
            <a:r>
              <a:rPr lang="en-US" dirty="0" err="1"/>
              <a:t>没有子查询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扩展协议查询的select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update</a:t>
            </a:r>
            <a:r>
              <a:rPr lang="zh-CN" altLang="en-US" dirty="0"/>
              <a:t>问题：</a:t>
            </a:r>
            <a:r>
              <a:rPr lang="en-US" altLang="zh-CN" dirty="0"/>
              <a:t> </a:t>
            </a:r>
            <a:r>
              <a:rPr lang="en-US" altLang="zh-CN" dirty="0">
                <a:hlinkClick r:id="rId2"/>
              </a:rPr>
              <a:t>https://github.com/greenplum-db/gpdb/pull/8565</a:t>
            </a:r>
            <a:endParaRPr lang="en-US" altLang="zh-CN" dirty="0"/>
          </a:p>
          <a:p>
            <a:endParaRPr lang="en-US" dirty="0"/>
          </a:p>
          <a:p>
            <a:pPr lvl="1" indent="0">
              <a:buNone/>
            </a:pP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22314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Upsert问题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65A3C-80BA-5C4A-912B-2ACE5AF4EA0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Greenplum maste分支已经升级到Postgres</a:t>
            </a:r>
            <a:r>
              <a:rPr lang="en-US" altLang="zh-CN" dirty="0"/>
              <a:t>12</a:t>
            </a:r>
            <a:r>
              <a:rPr lang="zh-CN" altLang="en-US" dirty="0"/>
              <a:t>内核，包含了</a:t>
            </a:r>
            <a:r>
              <a:rPr lang="en-US" altLang="zh-CN" dirty="0" err="1"/>
              <a:t>upsert</a:t>
            </a:r>
            <a:r>
              <a:rPr lang="zh-CN" altLang="en-US" dirty="0"/>
              <a:t>功能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insert on conflict do </a:t>
            </a:r>
            <a:r>
              <a:rPr lang="en-US"/>
              <a:t>update在语义分析阶段是当作</a:t>
            </a:r>
            <a:r>
              <a:rPr lang="en-US" dirty="0" err="1"/>
              <a:t>INSERT命令处理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但它实际上可能在segment上执行update操作锁tuple的事务锁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因此在在Master上要把它当成updat语句才处理锁模式问题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Github</a:t>
            </a:r>
            <a:r>
              <a:rPr lang="en-US" dirty="0"/>
              <a:t> Issue: </a:t>
            </a:r>
            <a:r>
              <a:rPr lang="en-US" dirty="0">
                <a:hlinkClick r:id="rId2"/>
              </a:rPr>
              <a:t>https://github.com/greenplum-db/gpdb/issues/9449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Greenplum在Merge上游特性的同时</a:t>
            </a:r>
            <a:r>
              <a:rPr lang="zh-CN" altLang="en-US" dirty="0"/>
              <a:t>，会仔细检查每个特性在</a:t>
            </a:r>
            <a:r>
              <a:rPr lang="en-US" altLang="zh-CN" dirty="0"/>
              <a:t>MPP</a:t>
            </a:r>
            <a:r>
              <a:rPr lang="zh-CN" altLang="en-US" dirty="0"/>
              <a:t>环境下是否正确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652092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2640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421218" y="2107096"/>
            <a:ext cx="3485322" cy="3472069"/>
          </a:xfrm>
          <a:prstGeom prst="ellipse">
            <a:avLst/>
          </a:prstGeom>
          <a:solidFill>
            <a:schemeClr val="accent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A6A819F1-33AF-45D7-8BF6-2B0A9769CAD4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0969869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3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A6A819F1-33AF-45D7-8BF6-2B0A9769CA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FF51F16D-1BAD-46EE-A6F4-B8B94C9DF62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59165" y="2486850"/>
            <a:ext cx="5147511" cy="897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4800" b="1" dirty="0">
                <a:latin typeface="+mj-lt"/>
                <a:ea typeface="+mj-ea"/>
              </a:rPr>
              <a:t>THANKS</a:t>
            </a:r>
            <a:endParaRPr lang="zh-CN" altLang="en-US" sz="4800" b="1" dirty="0">
              <a:latin typeface="+mj-lt"/>
              <a:ea typeface="+mj-ea"/>
            </a:endParaRPr>
          </a:p>
        </p:txBody>
      </p:sp>
      <p:sp>
        <p:nvSpPr>
          <p:cNvPr id="11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 txBox="1">
            <a:spLocks/>
          </p:cNvSpPr>
          <p:nvPr/>
        </p:nvSpPr>
        <p:spPr>
          <a:xfrm>
            <a:off x="1159167" y="3395386"/>
            <a:ext cx="5147510" cy="880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CONTACT INFORMATION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595" y="2273122"/>
            <a:ext cx="3359701" cy="3125303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8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-236220" y="1866901"/>
            <a:ext cx="8778240" cy="207264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5000" dirty="0">
                <a:solidFill>
                  <a:schemeClr val="bg1"/>
                </a:solidFill>
              </a:rPr>
              <a:t>PART</a:t>
            </a:r>
            <a:r>
              <a:rPr lang="en-US" altLang="zh-CN" sz="15000" baseline="0" dirty="0">
                <a:solidFill>
                  <a:schemeClr val="bg1"/>
                </a:solidFill>
              </a:rPr>
              <a:t> 01</a:t>
            </a:r>
            <a:endParaRPr lang="zh-CN" altLang="en-US" sz="15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23084" y="4060155"/>
            <a:ext cx="7312486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 b="1" dirty="0">
                <a:latin typeface="+mj-lt"/>
                <a:ea typeface="+mj-ea"/>
              </a:rPr>
              <a:t>Greenplum</a:t>
            </a:r>
            <a:r>
              <a:rPr lang="zh-CN" altLang="en-US" sz="3200" b="1" dirty="0">
                <a:latin typeface="+mj-lt"/>
                <a:ea typeface="+mj-ea"/>
              </a:rPr>
              <a:t>架构简介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 txBox="1">
            <a:spLocks/>
          </p:cNvSpPr>
          <p:nvPr/>
        </p:nvSpPr>
        <p:spPr>
          <a:xfrm>
            <a:off x="1623085" y="4699748"/>
            <a:ext cx="7312486" cy="1358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354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为什么要MPP架构</a:t>
            </a:r>
            <a:r>
              <a:rPr lang="zh-CN" altLang="en-US" dirty="0"/>
              <a:t>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单机无法存下海量数据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 </a:t>
            </a:r>
            <a:r>
              <a:rPr lang="en-US" dirty="0" err="1">
                <a:sym typeface="Wingdings" pitchFamily="2" charset="2"/>
              </a:rPr>
              <a:t>必须要很多机器分布式存储数据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M(Massively)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ym typeface="Wingdings" pitchFamily="2" charset="2"/>
              </a:rPr>
              <a:t>单机无法利用分布式计算的优势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 </a:t>
            </a:r>
            <a:r>
              <a:rPr lang="zh-CN" altLang="en-US" dirty="0">
                <a:sym typeface="Wingdings" pitchFamily="2" charset="2"/>
              </a:rPr>
              <a:t>必须要在多机都起进程协同并发处理数据 </a:t>
            </a:r>
            <a:r>
              <a:rPr lang="en-US" altLang="zh-CN" dirty="0">
                <a:sym typeface="Wingdings" pitchFamily="2" charset="2"/>
              </a:rPr>
              <a:t>P(Parallel)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sym typeface="Wingdings" pitchFamily="2" charset="2"/>
              </a:rPr>
              <a:t>单机无法实现高可用</a:t>
            </a:r>
            <a:endParaRPr lang="en-US" altLang="zh-CN" dirty="0"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sym typeface="Wingdings" pitchFamily="2" charset="2"/>
              </a:rPr>
              <a:t>需要</a:t>
            </a:r>
            <a:r>
              <a:rPr lang="en-US" altLang="zh-CN" dirty="0">
                <a:sym typeface="Wingdings" pitchFamily="2" charset="2"/>
              </a:rPr>
              <a:t>MPP</a:t>
            </a:r>
            <a:r>
              <a:rPr lang="zh-CN" altLang="en-US" dirty="0">
                <a:sym typeface="Wingdings" pitchFamily="2" charset="2"/>
              </a:rPr>
              <a:t>架构高效的解决</a:t>
            </a:r>
            <a:r>
              <a:rPr lang="en-US" altLang="zh-CN" dirty="0">
                <a:sym typeface="Wingdings" pitchFamily="2" charset="2"/>
              </a:rPr>
              <a:t>:</a:t>
            </a:r>
          </a:p>
          <a:p>
            <a:pPr marL="1028666" lvl="1" indent="-342900"/>
            <a:r>
              <a:rPr lang="zh-CN" altLang="en-US" dirty="0">
                <a:sym typeface="Wingdings" pitchFamily="2" charset="2"/>
              </a:rPr>
              <a:t>分布式存储</a:t>
            </a:r>
            <a:endParaRPr lang="en-US" altLang="zh-CN" dirty="0">
              <a:sym typeface="Wingdings" pitchFamily="2" charset="2"/>
            </a:endParaRPr>
          </a:p>
          <a:p>
            <a:pPr marL="1028666" lvl="1" indent="-342900"/>
            <a:r>
              <a:rPr lang="zh-CN" altLang="en-US" dirty="0">
                <a:sym typeface="Wingdings" pitchFamily="2" charset="2"/>
              </a:rPr>
              <a:t>分布式查询计划</a:t>
            </a:r>
            <a:endParaRPr lang="en-US" altLang="zh-CN" dirty="0">
              <a:sym typeface="Wingdings" pitchFamily="2" charset="2"/>
            </a:endParaRPr>
          </a:p>
          <a:p>
            <a:pPr marL="1028666" lvl="1" indent="-342900"/>
            <a:r>
              <a:rPr lang="zh-CN" altLang="en-US" dirty="0">
                <a:sym typeface="Wingdings" pitchFamily="2" charset="2"/>
              </a:rPr>
              <a:t>分布式执行引擎</a:t>
            </a:r>
            <a:endParaRPr lang="en-US" altLang="zh-CN" dirty="0">
              <a:sym typeface="Wingdings" pitchFamily="2" charset="2"/>
            </a:endParaRPr>
          </a:p>
          <a:p>
            <a:pPr marL="1028666" lvl="1" indent="-342900"/>
            <a:r>
              <a:rPr lang="zh-CN" altLang="en-US" dirty="0">
                <a:sym typeface="Wingdings" pitchFamily="2" charset="2"/>
              </a:rPr>
              <a:t>分布式事务管理</a:t>
            </a:r>
            <a:endParaRPr lang="en-US" altLang="zh-CN" dirty="0">
              <a:sym typeface="Wingdings" pitchFamily="2" charset="2"/>
            </a:endParaRPr>
          </a:p>
          <a:p>
            <a:pPr marL="1028666" lvl="1" indent="-342900"/>
            <a:r>
              <a:rPr lang="zh-CN" altLang="en-US" dirty="0">
                <a:sym typeface="Wingdings" pitchFamily="2" charset="2"/>
              </a:rPr>
              <a:t>高可用</a:t>
            </a:r>
            <a:endParaRPr lang="en-US" altLang="zh-CN" dirty="0">
              <a:sym typeface="Wingdings" pitchFamily="2" charset="2"/>
            </a:endParaRPr>
          </a:p>
          <a:p>
            <a:pPr marL="1028666" lvl="1" indent="-342900"/>
            <a:endParaRPr lang="en-US" altLang="zh-CN" dirty="0">
              <a:sym typeface="Wingdings" pitchFamily="2" charset="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06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Greenplum </a:t>
            </a:r>
            <a:r>
              <a:rPr lang="en-US" dirty="0" err="1"/>
              <a:t>MPP架构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一个Greenplum</a:t>
            </a:r>
            <a:r>
              <a:rPr lang="zh-CN" altLang="en-US" dirty="0"/>
              <a:t>集群由很多运行着的</a:t>
            </a:r>
            <a:r>
              <a:rPr lang="en-US" altLang="zh-CN" dirty="0"/>
              <a:t>Postgres</a:t>
            </a:r>
            <a:r>
              <a:rPr lang="zh-CN" altLang="en-CN" dirty="0"/>
              <a:t>实例组成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一个Master</a:t>
            </a:r>
            <a:endParaRPr lang="en-US" dirty="0"/>
          </a:p>
          <a:p>
            <a:pPr marL="1028666" lvl="1" indent="-342900"/>
            <a:r>
              <a:rPr lang="en-US" dirty="0" err="1"/>
              <a:t>管理集群元信息</a:t>
            </a:r>
            <a:endParaRPr lang="en-US" dirty="0"/>
          </a:p>
          <a:p>
            <a:pPr marL="1028666" lvl="1" indent="-342900"/>
            <a:r>
              <a:rPr lang="en-US" dirty="0" err="1"/>
              <a:t>直接和客户端通信</a:t>
            </a:r>
            <a:endParaRPr lang="en-US" dirty="0"/>
          </a:p>
          <a:p>
            <a:pPr marL="1028666" lvl="1" indent="-342900"/>
            <a:r>
              <a:rPr lang="en-US" dirty="0" err="1"/>
              <a:t>生成分布式查询计划</a:t>
            </a:r>
            <a:endParaRPr lang="en-US" dirty="0"/>
          </a:p>
          <a:p>
            <a:pPr marL="1028666" lvl="1" indent="-342900"/>
            <a:r>
              <a:rPr lang="en-US" dirty="0" err="1"/>
              <a:t>控制管理分布式事务</a:t>
            </a:r>
            <a:endParaRPr lang="en-US" dirty="0"/>
          </a:p>
          <a:p>
            <a:pPr marL="1028666" lvl="1" indent="-342900"/>
            <a:r>
              <a:rPr lang="en-US" dirty="0" err="1"/>
              <a:t>不存储用户数据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众多Segment</a:t>
            </a:r>
            <a:endParaRPr lang="en-US" dirty="0"/>
          </a:p>
          <a:p>
            <a:pPr marL="1028666" lvl="1" indent="-342900"/>
            <a:r>
              <a:rPr lang="en-US" dirty="0" err="1"/>
              <a:t>存储用户数据</a:t>
            </a:r>
            <a:endParaRPr lang="en-US" dirty="0"/>
          </a:p>
          <a:p>
            <a:pPr marL="1028666" lvl="1" indent="-342900"/>
            <a:r>
              <a:rPr lang="en-US" dirty="0" err="1"/>
              <a:t>执行查询计划</a:t>
            </a:r>
            <a:endParaRPr lang="en-US" dirty="0"/>
          </a:p>
          <a:p>
            <a:pPr marL="1028666" lvl="1" indent="-342900"/>
            <a:r>
              <a:rPr lang="en-US" dirty="0" err="1"/>
              <a:t>通过Interconnect进行通信数据</a:t>
            </a:r>
            <a:endParaRPr lang="en-US" dirty="0"/>
          </a:p>
          <a:p>
            <a:pPr marL="1028666" lvl="1" indent="-3429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763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Greenplum </a:t>
            </a:r>
            <a:r>
              <a:rPr lang="en-US" dirty="0" err="1"/>
              <a:t>MPP架构</a:t>
            </a:r>
            <a:endParaRPr lang="en-US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6E8EA88-5527-8849-9CD4-B884EC780AE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529" y="1997451"/>
            <a:ext cx="7288372" cy="3865562"/>
          </a:xfrm>
        </p:spPr>
      </p:pic>
    </p:spTree>
    <p:extLst>
      <p:ext uri="{BB962C8B-B14F-4D97-AF65-F5344CB8AC3E}">
        <p14:creationId xmlns:p14="http://schemas.microsoft.com/office/powerpoint/2010/main" val="2475554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分布式查询计划和分布式执行器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6269A2-329D-554B-A6F8-D12217AE3D0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N" dirty="0"/>
              <a:t>数据必须分片的存储在各个segment机器</a:t>
            </a:r>
            <a:r>
              <a:rPr lang="zh-CN" altLang="en-US" dirty="0"/>
              <a:t>，每个机器局部只有一小部分数据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简单的把单机查询计划发给每个</a:t>
            </a:r>
            <a:r>
              <a:rPr lang="en-US" altLang="zh-CN" dirty="0"/>
              <a:t>segment</a:t>
            </a:r>
            <a:r>
              <a:rPr lang="zh-CN" altLang="en-US" dirty="0"/>
              <a:t>再</a:t>
            </a:r>
            <a:r>
              <a:rPr lang="zh-CN" altLang="en-CN" dirty="0"/>
              <a:t>局部执行</a:t>
            </a:r>
            <a:r>
              <a:rPr lang="zh-CN" altLang="en-US" dirty="0"/>
              <a:t>后收集结果返回并不工作，因为针对</a:t>
            </a:r>
            <a:r>
              <a:rPr lang="en-US" altLang="zh-CN" dirty="0"/>
              <a:t>join</a:t>
            </a:r>
            <a:r>
              <a:rPr lang="zh-CN" altLang="en-US" dirty="0"/>
              <a:t>或者</a:t>
            </a:r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的查询，可能发生跨机器数据匹配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杜绝跨机器匹配的影响</a:t>
            </a:r>
            <a:r>
              <a:rPr lang="en-US" altLang="zh-CN" dirty="0">
                <a:sym typeface="Wingdings" pitchFamily="2" charset="2"/>
              </a:rPr>
              <a:t></a:t>
            </a:r>
            <a:r>
              <a:rPr lang="zh-CN" altLang="en-US" dirty="0"/>
              <a:t>分布式计算必须涉及数据通信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Greenplum</a:t>
            </a:r>
            <a:r>
              <a:rPr lang="zh-CN" altLang="en-US" dirty="0"/>
              <a:t>通过引入</a:t>
            </a:r>
            <a:r>
              <a:rPr lang="en-US" altLang="zh-CN" dirty="0"/>
              <a:t>Motion</a:t>
            </a:r>
            <a:r>
              <a:rPr lang="zh-CN" altLang="en-US" dirty="0"/>
              <a:t>计划节点实现了分布式查询计划</a:t>
            </a:r>
            <a:endParaRPr lang="en-US" altLang="zh-CN" dirty="0"/>
          </a:p>
          <a:p>
            <a:pPr marL="1028666" lvl="1" indent="-342900"/>
            <a:r>
              <a:rPr lang="zh-CN" altLang="en-CN" dirty="0"/>
              <a:t>重分布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广播</a:t>
            </a:r>
            <a:endParaRPr lang="en-US" altLang="zh-CN" dirty="0"/>
          </a:p>
          <a:p>
            <a:pPr marL="1028666" lvl="1" indent="-342900"/>
            <a:r>
              <a:rPr lang="zh-CN" altLang="en-US" dirty="0"/>
              <a:t>收集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/>
              <a:t>Motion</a:t>
            </a:r>
            <a:r>
              <a:rPr lang="zh-CN" altLang="en-US" dirty="0"/>
              <a:t>代表网络（进程间）通信，天然的把查询计划切割成不同的</a:t>
            </a:r>
            <a:r>
              <a:rPr lang="en-US" altLang="zh-CN" dirty="0"/>
              <a:t>slices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SPMD(single program, multiple data)</a:t>
            </a:r>
            <a:r>
              <a:rPr lang="en-US" dirty="0" err="1"/>
              <a:t>完成分布式计算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92494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分布式查询计划和分布式执行器</a:t>
            </a:r>
            <a:endParaRPr lang="en-US" dirty="0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4AA3FC5F-93DF-004D-B5D9-8A81BA88714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451" y="1935039"/>
            <a:ext cx="5281899" cy="4118568"/>
          </a:xfr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771E7256-71D6-A547-A62C-BDFE4A6350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6"/>
          <a:stretch/>
        </p:blipFill>
        <p:spPr>
          <a:xfrm>
            <a:off x="3349487" y="2557974"/>
            <a:ext cx="3547915" cy="2935109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B825351-69F2-FD43-93DB-421619206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66" y="2417951"/>
            <a:ext cx="40132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777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-236220" y="1866901"/>
            <a:ext cx="8778240" cy="207264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5000" dirty="0">
                <a:solidFill>
                  <a:schemeClr val="bg1"/>
                </a:solidFill>
              </a:rPr>
              <a:t>PART</a:t>
            </a:r>
            <a:r>
              <a:rPr lang="en-US" altLang="zh-CN" sz="15000" baseline="0" dirty="0">
                <a:solidFill>
                  <a:schemeClr val="bg1"/>
                </a:solidFill>
              </a:rPr>
              <a:t> 02</a:t>
            </a:r>
            <a:endParaRPr lang="zh-CN" altLang="en-US" sz="15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23084" y="4060155"/>
            <a:ext cx="7312486" cy="62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200" b="1" dirty="0">
                <a:latin typeface="+mj-lt"/>
                <a:ea typeface="+mj-ea"/>
              </a:rPr>
              <a:t>Greenplum</a:t>
            </a:r>
            <a:r>
              <a:rPr lang="zh-CN" altLang="en-US" sz="3200" b="1" dirty="0">
                <a:latin typeface="+mj-lt"/>
                <a:ea typeface="+mj-ea"/>
              </a:rPr>
              <a:t>中的锁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 txBox="1">
            <a:spLocks/>
          </p:cNvSpPr>
          <p:nvPr/>
        </p:nvSpPr>
        <p:spPr>
          <a:xfrm>
            <a:off x="1623085" y="4699748"/>
            <a:ext cx="7312486" cy="1358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84029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2dc2aa9c-ce34-4e04-ae3b-42745caf792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heme/theme1.xml><?xml version="1.0" encoding="utf-8"?>
<a:theme xmlns:a="http://schemas.openxmlformats.org/drawingml/2006/main" name="封面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2F2F75"/>
      </a:accent1>
      <a:accent2>
        <a:srgbClr val="ED1E81"/>
      </a:accent2>
      <a:accent3>
        <a:srgbClr val="FF9A10"/>
      </a:accent3>
      <a:accent4>
        <a:srgbClr val="EE750F"/>
      </a:accent4>
      <a:accent5>
        <a:srgbClr val="68ADE5"/>
      </a:accent5>
      <a:accent6>
        <a:srgbClr val="6B77E7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2F2F75"/>
    </a:accent1>
    <a:accent2>
      <a:srgbClr val="ED1E81"/>
    </a:accent2>
    <a:accent3>
      <a:srgbClr val="FF9A10"/>
    </a:accent3>
    <a:accent4>
      <a:srgbClr val="EE750F"/>
    </a:accent4>
    <a:accent5>
      <a:srgbClr val="68ADE5"/>
    </a:accent5>
    <a:accent6>
      <a:srgbClr val="6B77E7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2F2F75"/>
    </a:accent1>
    <a:accent2>
      <a:srgbClr val="ED1E81"/>
    </a:accent2>
    <a:accent3>
      <a:srgbClr val="FF9A10"/>
    </a:accent3>
    <a:accent4>
      <a:srgbClr val="EE750F"/>
    </a:accent4>
    <a:accent5>
      <a:srgbClr val="68ADE5"/>
    </a:accent5>
    <a:accent6>
      <a:srgbClr val="6B77E7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6363</TotalTime>
  <Words>1253</Words>
  <Application>Microsoft Macintosh PowerPoint</Application>
  <PresentationFormat>Widescreen</PresentationFormat>
  <Paragraphs>142</Paragraphs>
  <Slides>27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微软雅黑</vt:lpstr>
      <vt:lpstr>Apple Color Emoji</vt:lpstr>
      <vt:lpstr>Arial</vt:lpstr>
      <vt:lpstr>Calibri</vt:lpstr>
      <vt:lpstr>封面</vt:lpstr>
      <vt:lpstr>think-cell Slide</vt:lpstr>
      <vt:lpstr>PowerPoint Presentation</vt:lpstr>
      <vt:lpstr>内容提要</vt:lpstr>
      <vt:lpstr>PowerPoint Presentation</vt:lpstr>
      <vt:lpstr>为什么要MPP架构？</vt:lpstr>
      <vt:lpstr>Greenplum MPP架构</vt:lpstr>
      <vt:lpstr>Greenplum MPP架构</vt:lpstr>
      <vt:lpstr>分布式查询计划和分布式执行器</vt:lpstr>
      <vt:lpstr>分布式查询计划和分布式执行器</vt:lpstr>
      <vt:lpstr>PowerPoint Presentation</vt:lpstr>
      <vt:lpstr>三种层次的锁</vt:lpstr>
      <vt:lpstr>对象锁的模式和冲突表</vt:lpstr>
      <vt:lpstr>两阶段对象锁模式和生命周期</vt:lpstr>
      <vt:lpstr>PowerPoint Presentation</vt:lpstr>
      <vt:lpstr>局部死锁和全局死锁</vt:lpstr>
      <vt:lpstr>全局死锁等候图示例</vt:lpstr>
      <vt:lpstr>全局死锁检测</vt:lpstr>
      <vt:lpstr>GDD算法的关键点</vt:lpstr>
      <vt:lpstr>GDD算法</vt:lpstr>
      <vt:lpstr>GDD算法实例(全局死锁)</vt:lpstr>
      <vt:lpstr>PowerPoint Presentation</vt:lpstr>
      <vt:lpstr>EvalPlanQual问题</vt:lpstr>
      <vt:lpstr>更新分布键问题</vt:lpstr>
      <vt:lpstr>更新分布键问题</vt:lpstr>
      <vt:lpstr>Select语句带有locking clause问题</vt:lpstr>
      <vt:lpstr>Upsert问题</vt:lpstr>
      <vt:lpstr>PowerPoint Presentation</vt:lpstr>
      <vt:lpstr>PowerPoint Presentation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Zhenghua Lyu</cp:lastModifiedBy>
  <cp:revision>108</cp:revision>
  <cp:lastPrinted>2019-04-29T16:00:00Z</cp:lastPrinted>
  <dcterms:created xsi:type="dcterms:W3CDTF">2019-04-29T16:00:00Z</dcterms:created>
  <dcterms:modified xsi:type="dcterms:W3CDTF">2020-11-02T02:54:32Z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